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18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6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han-W/IBMDSProfessional/blob/main/Course10_Applied%20Data%20Science%20Capstone/Week1.%20Data%20Collection%20and%20Wrangling/2.%20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han-W/IBMDSProfessional/blob/main/Course10_Applied%20Data%20Science%20Capstone/Week2.%20EDA%20(Exploratory%20Data%20Analysis)/Lab%202.%20EDA%20with%20Pandas%20and%20Matplotlib_Seabor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han-W/IBMDSProfessional/blob/main/Course10_Applied%20Data%20Science%20Capstone/Week2.%20EDA%20(Exploratory%20Data%20Analysis)/Lab%201.%20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han-W/IBMDSProfessional/blob/main/Course10_Applied%20Data%20Science%20Capstone/Week3.%20Interactive%20Visual%20Analytics%20and%20Dashboard/Lab1_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han-W/IBMDSProfessional/blob/main/Course10_Applied%20Data%20Science%20Capstone/Week3.%20Interactive%20Visual%20Analytics%20and%20Dashboard/Lab2_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han-W/IBMDSProfessional/blob/main/Course10_Applied%20Data%20Science%20Capstone/Week4.%20Predictive%20Analysis%20using%20ML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han-W/IBMDSProfessional/blob/main/Course10_Applied%20Data%20Science%20Capstone/Week1.%20Data%20Collection%20and%20Wrangling/1a.%20Data%20Collection%20using%20API%20Method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han-W/IBMDSProfessional/blob/main/Course10_Applied%20Data%20Science%20Capstone/Week1.%20Data%20Collection%20and%20Wrangling/1b.%20Data%20Collection%20using%20Web%20Scraping%20Method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535111" cy="4351338"/>
          </a:xfrm>
          <a:prstGeom prst="rect">
            <a:avLst/>
          </a:prstGeom>
        </p:spPr>
        <p:txBody>
          <a:bodyPr/>
          <a:lstStyle/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 lvl="1"/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Training Labels by converting Landing Outcomes into 1 (success) and 0 (failure)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https://github.com/Haihan-W/IBMDSProfessional/blob/main/Course10_Applied%20Data%20Science%20Capstone/Week1.%20Data%20Collection%20and%20Wrangling/2.%20Data%20Wrangling.ipynb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209C59-274D-4EDA-BC33-8D17E1E8C1A2}"/>
              </a:ext>
            </a:extLst>
          </p:cNvPr>
          <p:cNvSpPr/>
          <p:nvPr/>
        </p:nvSpPr>
        <p:spPr>
          <a:xfrm>
            <a:off x="6647428" y="1828771"/>
            <a:ext cx="5288933" cy="393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</a:t>
            </a:r>
            <a:r>
              <a:rPr lang="en-US" altLang="zh-CN" dirty="0" err="1"/>
              <a:t>etermine</a:t>
            </a:r>
            <a:r>
              <a:rPr lang="en-US" altLang="zh-CN" dirty="0"/>
              <a:t> Label column: “Outcomes” (i.e. Y label)</a:t>
            </a:r>
            <a:endParaRPr lang="en-CA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D4DFE3-F565-4CF3-8A71-F41F95712EAF}"/>
              </a:ext>
            </a:extLst>
          </p:cNvPr>
          <p:cNvSpPr/>
          <p:nvPr/>
        </p:nvSpPr>
        <p:spPr>
          <a:xfrm>
            <a:off x="6647428" y="2438371"/>
            <a:ext cx="5189612" cy="393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Get unique list of Outcomes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DCB58E-BCA4-489E-9A02-6366D8F21DDE}"/>
              </a:ext>
            </a:extLst>
          </p:cNvPr>
          <p:cNvSpPr/>
          <p:nvPr/>
        </p:nvSpPr>
        <p:spPr>
          <a:xfrm>
            <a:off x="6647428" y="3049200"/>
            <a:ext cx="6096001" cy="939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Differentiate bad outcomes (i.e. landing fails) vs good outcomes (i.e. landing success)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EB1A57-725B-4C0F-9768-25F3BC2A105D}"/>
              </a:ext>
            </a:extLst>
          </p:cNvPr>
          <p:cNvSpPr/>
          <p:nvPr/>
        </p:nvSpPr>
        <p:spPr>
          <a:xfrm>
            <a:off x="6647428" y="4382424"/>
            <a:ext cx="4955459" cy="596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bad outcomes to 0 and good outcomes to 1, and add to </a:t>
            </a:r>
            <a:r>
              <a:rPr lang="en-US" dirty="0" err="1"/>
              <a:t>dataframe</a:t>
            </a:r>
            <a:r>
              <a:rPr lang="en-US" dirty="0"/>
              <a:t> as “Class” column</a:t>
            </a:r>
            <a:endParaRPr lang="en-CA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41124A2-0DA5-4821-BE5E-D26924C7838A}"/>
              </a:ext>
            </a:extLst>
          </p:cNvPr>
          <p:cNvSpPr/>
          <p:nvPr/>
        </p:nvSpPr>
        <p:spPr>
          <a:xfrm>
            <a:off x="8191094" y="2222061"/>
            <a:ext cx="393290" cy="21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84550DE-C4D3-46F4-99A2-3A87EB6643B0}"/>
              </a:ext>
            </a:extLst>
          </p:cNvPr>
          <p:cNvSpPr/>
          <p:nvPr/>
        </p:nvSpPr>
        <p:spPr>
          <a:xfrm>
            <a:off x="8446732" y="2826746"/>
            <a:ext cx="393290" cy="21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87D27AF-3009-4EA2-8B4C-250657D45128}"/>
              </a:ext>
            </a:extLst>
          </p:cNvPr>
          <p:cNvSpPr/>
          <p:nvPr/>
        </p:nvSpPr>
        <p:spPr>
          <a:xfrm>
            <a:off x="8619619" y="3989134"/>
            <a:ext cx="393290" cy="386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1.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</a:t>
            </a:r>
            <a:r>
              <a:rPr lang="en-US" altLang="zh-CN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ayloadMass</a:t>
            </a:r>
            <a:r>
              <a:rPr lang="en-US" altLang="zh-CN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en-US" altLang="zh-CN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altLang="zh-CN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outcomes of the launch. To observe if launch success will have positive or negative relationship with either flight number or pay load mass.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2. Launch Site vs. Flight Number and outcomes of the launch. To observe which site have more success rate and its relationship with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3. Launch Site vs. Payload and outcomes of the launch. To observe which site have more success rate and its relationship with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4. Average Success Rate of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5. Orbit vs. Flight Number and outcomes of the launch. To observe which orbit has more success rate and its relationship with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6. Avg success rate of each year. To observe if overall success rate is increasing.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https://github.com/Haihan-W/IBMDSProfessional/blob/main/Course10_Applied%20Data%20Science%20Capstone/Week2.%20EDA%20(Exploratory%20Data%20Analysis)/Lab%202.%20EDA%20with%20Pandas%20and%20Matplotlib_Seaborn.ipynb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Display 5 records where launch sites begin with the string 'CCA'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List the date when the first successful landing outcome in ground pad was </a:t>
            </a:r>
            <a:r>
              <a:rPr lang="en-US" sz="1100" b="1" i="1" dirty="0" err="1">
                <a:solidFill>
                  <a:srgbClr val="000000"/>
                </a:solidFill>
                <a:effectLst/>
                <a:latin typeface="Helvetica Neue"/>
              </a:rPr>
              <a:t>acheived</a:t>
            </a: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List the names of the </a:t>
            </a:r>
            <a:r>
              <a:rPr lang="en-US" sz="1100" b="1" i="1" dirty="0" err="1">
                <a:solidFill>
                  <a:srgbClr val="000000"/>
                </a:solidFill>
                <a:effectLst/>
                <a:latin typeface="Helvetica Neue"/>
              </a:rPr>
              <a:t>booster_versions</a:t>
            </a: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List the failed </a:t>
            </a:r>
            <a:r>
              <a:rPr lang="en-US" sz="1100" b="1" i="1" dirty="0" err="1">
                <a:solidFill>
                  <a:srgbClr val="000000"/>
                </a:solidFill>
                <a:effectLst/>
                <a:latin typeface="Helvetica Neue"/>
              </a:rPr>
              <a:t>landing_outcomes</a:t>
            </a: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100" b="1" i="1" dirty="0">
                <a:solidFill>
                  <a:srgbClr val="000000"/>
                </a:solidFill>
                <a:effectLst/>
                <a:latin typeface="Helvetica Neue"/>
              </a:rPr>
              <a:t>Rank the count of landing outcomes (such as Failure (drone ship) or Success (ground pad)) between the date 2010-06-04 and 2017-03-20, in descending order</a:t>
            </a:r>
            <a:endParaRPr lang="en-US" sz="1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https://github.com/Haihan-W/IBMDSProfessional/blob/main/Course10_Applied%20Data%20Science%20Capstone/Week2.%20EDA%20(Exploratory%20Data%20Analysis)/Lab%201.%20EDA%20with%20SQL.ipynb</a:t>
            </a:r>
            <a:endParaRPr lang="en-US" sz="7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7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map; Explain why you added those objects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object to indicate NASA Johnson Space Center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object as a text marker to show NASA Johnson Space Center’s name on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ircle and Marker objects for each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Marker_Cluster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indicate success vs fail launch outcomes with different marker color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show the distance between two points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https://github.com/Haihan-W/IBMDSProfessional/blob/main/Course10_Applied%20Data%20Science%20Capstone/Week3.%20Interactive%20Visual%20Analytics%20and%20Dashboard/Lab1_Interactive%20Visual%20Analytics%20with%20Folium.ipynb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dashboard; Explain why you added those plots and interactions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dropdown list to enable Launch Site selection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pie chart to show the total successful launches count for all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 specific launch site was selected, show the Success vs. Failed counts for the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slider to select payload range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scatter chart to show the correlation between payload and launch success, based on selected site and payload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https://github.com/Haihan-W/IBMDSProfessional/blob/main/Course10_Applied%20Data%20Science%20Capstone/Week3.%20Interactive%20Visual%20Analytics%20and%20Dashboard/Lab2_spacex_dash_app.py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323100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reate a column for class, Standardize the data, Split into Train/Test set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best hyperparameters for Logistic Regression/SVM/Decision Tree/KNN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 classification models with accuracy and confusion matrix metrics.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right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https://github.com/Haihan-W/IBMDSProfessional/blob/main/Course10_Applied%20Data%20Science%20Capstone/Week4.%20Predictive%20Analysis%20using%20ML/Machine%20Learning%20Prediction.ipynb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2994EF-546A-4B45-BFF9-EF988212F673}"/>
              </a:ext>
            </a:extLst>
          </p:cNvPr>
          <p:cNvSpPr/>
          <p:nvPr/>
        </p:nvSpPr>
        <p:spPr>
          <a:xfrm>
            <a:off x="5546627" y="1628980"/>
            <a:ext cx="5288933" cy="393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 </a:t>
            </a:r>
            <a:r>
              <a:rPr lang="en-CA" dirty="0"/>
              <a:t>“Class” column from </a:t>
            </a:r>
            <a:r>
              <a:rPr lang="en-CA" dirty="0" err="1"/>
              <a:t>dataframe</a:t>
            </a:r>
            <a:r>
              <a:rPr lang="en-CA" dirty="0"/>
              <a:t> to Y variable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59543D-4190-4172-8C2F-CB1A45340CFD}"/>
              </a:ext>
            </a:extLst>
          </p:cNvPr>
          <p:cNvSpPr/>
          <p:nvPr/>
        </p:nvSpPr>
        <p:spPr>
          <a:xfrm>
            <a:off x="5546627" y="2238580"/>
            <a:ext cx="5189612" cy="393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Standarize</a:t>
            </a:r>
            <a:r>
              <a:rPr lang="en-CA" dirty="0"/>
              <a:t> features 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9A6A0D-371B-455A-AC4D-A5B77714E770}"/>
              </a:ext>
            </a:extLst>
          </p:cNvPr>
          <p:cNvSpPr/>
          <p:nvPr/>
        </p:nvSpPr>
        <p:spPr>
          <a:xfrm>
            <a:off x="5546628" y="2849409"/>
            <a:ext cx="3941502" cy="382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Train/Test Split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CED3B-F147-41EB-9295-78391EB45869}"/>
              </a:ext>
            </a:extLst>
          </p:cNvPr>
          <p:cNvSpPr/>
          <p:nvPr/>
        </p:nvSpPr>
        <p:spPr>
          <a:xfrm>
            <a:off x="5546627" y="3620452"/>
            <a:ext cx="5738984" cy="605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Logistic Regression object and using </a:t>
            </a:r>
            <a:r>
              <a:rPr lang="en-US" dirty="0" err="1"/>
              <a:t>GridSearchSV</a:t>
            </a:r>
            <a:r>
              <a:rPr lang="en-US" dirty="0"/>
              <a:t> to find best parameters using training dataset</a:t>
            </a:r>
            <a:endParaRPr lang="en-CA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C3DAF31-AE79-4AD8-86F7-0509DF2DC8AA}"/>
              </a:ext>
            </a:extLst>
          </p:cNvPr>
          <p:cNvSpPr/>
          <p:nvPr/>
        </p:nvSpPr>
        <p:spPr>
          <a:xfrm>
            <a:off x="7090293" y="2022270"/>
            <a:ext cx="393290" cy="21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7D40F85-1AD0-4F68-8512-16255592F07A}"/>
              </a:ext>
            </a:extLst>
          </p:cNvPr>
          <p:cNvSpPr/>
          <p:nvPr/>
        </p:nvSpPr>
        <p:spPr>
          <a:xfrm>
            <a:off x="7345931" y="2626955"/>
            <a:ext cx="393290" cy="21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2EF702E-2878-4F79-80B2-10DF369C6160}"/>
              </a:ext>
            </a:extLst>
          </p:cNvPr>
          <p:cNvSpPr/>
          <p:nvPr/>
        </p:nvSpPr>
        <p:spPr>
          <a:xfrm>
            <a:off x="7286938" y="3229459"/>
            <a:ext cx="393290" cy="386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E7DBFE-8F4E-4C85-8B34-F23C028209C1}"/>
              </a:ext>
            </a:extLst>
          </p:cNvPr>
          <p:cNvSpPr/>
          <p:nvPr/>
        </p:nvSpPr>
        <p:spPr>
          <a:xfrm>
            <a:off x="5546626" y="5334219"/>
            <a:ext cx="4955459" cy="596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the same for SVM, Decision Tree, and KNN</a:t>
            </a:r>
            <a:endParaRPr lang="en-CA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23ED305-6077-4711-AD49-7DFB79B742A2}"/>
              </a:ext>
            </a:extLst>
          </p:cNvPr>
          <p:cNvSpPr/>
          <p:nvPr/>
        </p:nvSpPr>
        <p:spPr>
          <a:xfrm>
            <a:off x="7631066" y="4218041"/>
            <a:ext cx="393290" cy="386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79D09F-3596-45F9-8428-EE7A2B0FD89F}"/>
              </a:ext>
            </a:extLst>
          </p:cNvPr>
          <p:cNvSpPr/>
          <p:nvPr/>
        </p:nvSpPr>
        <p:spPr>
          <a:xfrm>
            <a:off x="5508531" y="4584673"/>
            <a:ext cx="4955459" cy="596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accuracy metrics and confusion matrix using test dataset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increase, success rate increases as well.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applies for all three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2B64F-83A3-4898-8AC2-8E45B5F0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2841523"/>
            <a:ext cx="9934575" cy="15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7587408" cy="381158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these three sites, it is observed that there is no strongly relationship between payload and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61E61-8250-4BAF-BAF2-709897EA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2871018"/>
            <a:ext cx="12134850" cy="217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9976647" cy="381158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 has very high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has very low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does not have success rate data or its success rate is 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F0B5C-D91F-4674-9E48-6432AC4FD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930" y="2317618"/>
            <a:ext cx="7105650" cy="24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9593189" cy="381158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has data for very high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LEO, ISS, PO, GTO, the success rate is higher when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higher.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34130-8027-43C3-84AD-65F224774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7" y="2590302"/>
            <a:ext cx="12192000" cy="24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has higher payload mass than other orbits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LEO, ISS, PO orbit types, payload increases, success rate decreases.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CD5D4-83AD-46B5-A3C4-7FA902AEC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793" y="1916537"/>
            <a:ext cx="7030065" cy="23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rgbClr val="000000"/>
                </a:solidFill>
                <a:latin typeface="Helvetica Neue"/>
              </a:rPr>
              <a:t>S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Helvetica Neue"/>
              </a:rPr>
              <a:t>ucess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rate since 2013 kept increasing till 2020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734FB-4467-40E4-80C9-285E5AC0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742" y="1871509"/>
            <a:ext cx="61436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E6272-B860-412A-80AA-C6533B2FD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1" y="2902167"/>
            <a:ext cx="107061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E64EF-DC5C-454E-83F6-BC8174B9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37" y="2305050"/>
            <a:ext cx="114681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0D9AC-79A7-430D-AC25-E223CDCF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90750"/>
            <a:ext cx="116014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43F27-CBCD-471F-9211-3B0632C7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157412"/>
            <a:ext cx="115252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37824-7738-4365-AFD9-45B2895D3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1" y="2347298"/>
            <a:ext cx="115157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82245-1A2F-4AAB-8084-32A78C44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77" y="2768023"/>
            <a:ext cx="11182350" cy="325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3494D-3BCC-4147-81D7-AD0C6B9EA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441" y="4396798"/>
            <a:ext cx="83820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61652"/>
            <a:ext cx="10230207" cy="4765559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 collection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increase, success rate increases as well.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 has very high success rate; GTO has very low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has data for very high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LEO, ISS, PO, GTO, the success rate is higher when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higher.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Sucess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since 2013 kept increasing till 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LC-39A has the highest success count, Success Rate for LC-39A is 76.9%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FT seems to have the highest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4 models have the same performance for the test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confusion matrix: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true label is landed, predicted label is all correct as landed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true label is not landed, predicted label is 50% correct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84CA0-65FC-49D6-8E1D-CE96595F0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238375"/>
            <a:ext cx="112014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0803A-2B04-4B37-B7C9-8128D6E70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6" y="2182761"/>
            <a:ext cx="11477471" cy="500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EF4F8-98DD-477B-B660-3571363C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" y="2624931"/>
            <a:ext cx="11134725" cy="2752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D25D2-2E9B-4181-95E2-21883D445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37" y="4091908"/>
            <a:ext cx="72485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BBC60-C301-4818-BF80-D9FA23E07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29" y="2890337"/>
            <a:ext cx="9655277" cy="3621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62AB3-FDC6-407F-B12D-FDAAEBEED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804" y="4324154"/>
            <a:ext cx="80581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401758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is on west coast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other sites are on east coast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- all launch sites’ location markers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9E923-7D17-46D5-9EF6-89B2F617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694" y="1946787"/>
            <a:ext cx="69246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- all launch sites’ location markers and color-labeled launch outcomes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F3A14-C2DF-4698-A5D4-444B824D0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4" y="2400146"/>
            <a:ext cx="6585616" cy="418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00BE2-BC2A-4854-9948-3DE91291A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930" y="2701348"/>
            <a:ext cx="56197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0.51 km between SLC-40 and coastline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with distance indication between SLC-40 Site to Coastline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B16EB-65AB-4E27-ADC4-610AB3FF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3" y="1670628"/>
            <a:ext cx="9895860" cy="27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LC-39A has the highest success count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in a Pie Chart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986BE-0CCF-4310-9914-63E0CB19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3" y="1325545"/>
            <a:ext cx="112680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859677" cy="3672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In this capstone, we will predict if the Falcon 9 first stage will land successfully. </a:t>
            </a: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SpaceX advertises Falcon 9 rocket launches on its website with a cost of 62 million dollars; other providers cost upward of 165 million dollars each, much of the savings is because SpaceX can reuse the first stage. </a:t>
            </a: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Therefore if we can determine if the first stage will land, we can determine the cost of a launch. This information can be used if an alternate company wants to bid against SpaceX for a rocket launch.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predict if the Falcon 9 first stage will land successfully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for LC-39A is 76.9%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for the 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BA3EA-9068-418E-9A34-5632AEF0D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5" y="1575377"/>
            <a:ext cx="12192000" cy="25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seems to have the highest success rate from the chart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vs. Payload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9C8F2-B0E0-4C8A-8732-895343F9E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4" y="1513235"/>
            <a:ext cx="111156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All 4 algorithm have the same performance for the test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true label is landed, predicted label is all correct as landed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true label is not landed, predicted label is 50% correct.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8F214-0952-4F3E-816E-8959FB20F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83" y="3016232"/>
            <a:ext cx="49053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increase, success rate increases as well.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 has very high success rate; GTO has very low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has data for very high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LEO, ISS, PO, GTO, the success rate is higher 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higher.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since 2013 kept increasing till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LC-39A has the highest success count,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for LC-39A is 76.9%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FT seems to have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4 models have the same performance for the test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confusion matrix: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true label is landed, predicted label is all correct as landed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true label is not landed, predicted label is 50% correct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22298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either from an API or using Web Scraping method.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Determine Training Labels 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by converting Landing Outcomes into 1 (success) and 0 (failure)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</a:t>
            </a:r>
            <a:r>
              <a:rPr lang="en-US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reate a column for class, Standardize the data, Split into Train/Test set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best hyperparameters for Logistic Regression/SVM/Decision Tree/KNN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 classification models with accuracy and confusion matrix metrics.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r>
              <a:rPr lang="en-US" dirty="0"/>
              <a:t>Method 1: API Method</a:t>
            </a:r>
            <a:br>
              <a:rPr lang="en-US" dirty="0"/>
            </a:br>
            <a:r>
              <a:rPr lang="en-US" dirty="0" err="1"/>
              <a:t>M</a:t>
            </a:r>
            <a:r>
              <a:rPr lang="en-US" altLang="zh-CN" dirty="0" err="1"/>
              <a:t>ethod</a:t>
            </a:r>
            <a:r>
              <a:rPr lang="en-US" altLang="zh-CN" dirty="0"/>
              <a:t> 2: Web Scraping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93436" y="1809749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https://github.com/Haihan-W/IBMDSProfessional/blob/main/Course10_Applied%20Data%20Science%20Capstone/Week1.%20Data%20Collection%20and%20Wrangling/1a.%20Data%20Collection%20using%20API%20Method.ipynb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B07876-A889-4BA5-925B-F580E3ACCCE0}"/>
              </a:ext>
            </a:extLst>
          </p:cNvPr>
          <p:cNvSpPr/>
          <p:nvPr/>
        </p:nvSpPr>
        <p:spPr>
          <a:xfrm>
            <a:off x="6095999" y="1927123"/>
            <a:ext cx="4729317" cy="393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Requests.get</a:t>
            </a:r>
            <a:r>
              <a:rPr lang="en-CA" dirty="0"/>
              <a:t>() to get data from SpaceX 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853FA0-41B8-4C6C-97E3-D3E68C075B2D}"/>
              </a:ext>
            </a:extLst>
          </p:cNvPr>
          <p:cNvSpPr/>
          <p:nvPr/>
        </p:nvSpPr>
        <p:spPr>
          <a:xfrm>
            <a:off x="6095999" y="2536723"/>
            <a:ext cx="4385188" cy="393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the json result into a </a:t>
            </a:r>
            <a:r>
              <a:rPr lang="en-US" dirty="0" err="1"/>
              <a:t>dataframe</a:t>
            </a:r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8C016D-B969-40E0-BAB0-6889B228F649}"/>
              </a:ext>
            </a:extLst>
          </p:cNvPr>
          <p:cNvSpPr/>
          <p:nvPr/>
        </p:nvSpPr>
        <p:spPr>
          <a:xfrm>
            <a:off x="6095999" y="3087329"/>
            <a:ext cx="4257369" cy="34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Filter df to only include Falcon 9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5ECD1E-E7AD-4578-AA6B-C1BCEB5CF45F}"/>
              </a:ext>
            </a:extLst>
          </p:cNvPr>
          <p:cNvSpPr/>
          <p:nvPr/>
        </p:nvSpPr>
        <p:spPr>
          <a:xfrm>
            <a:off x="6095999" y="3571516"/>
            <a:ext cx="4257369" cy="34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Replace missing value with mean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A07146A-3DE7-4931-B5F0-8984013DF217}"/>
              </a:ext>
            </a:extLst>
          </p:cNvPr>
          <p:cNvSpPr/>
          <p:nvPr/>
        </p:nvSpPr>
        <p:spPr>
          <a:xfrm>
            <a:off x="7639665" y="2320413"/>
            <a:ext cx="393290" cy="21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FCE30AB-C7F8-486B-B75D-62FD12F2FFA5}"/>
              </a:ext>
            </a:extLst>
          </p:cNvPr>
          <p:cNvSpPr/>
          <p:nvPr/>
        </p:nvSpPr>
        <p:spPr>
          <a:xfrm>
            <a:off x="7895303" y="2925098"/>
            <a:ext cx="393290" cy="21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09A175B-5278-403F-81B5-D6279CEAF72C}"/>
              </a:ext>
            </a:extLst>
          </p:cNvPr>
          <p:cNvSpPr/>
          <p:nvPr/>
        </p:nvSpPr>
        <p:spPr>
          <a:xfrm>
            <a:off x="8047703" y="3392103"/>
            <a:ext cx="393290" cy="21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https://github.com/Haihan-W/IBMDSProfessional/blob/main/Course10_Applied%20Data%20Science%20Capstone/Week1.%20Data%20Collection%20and%20Wrangling/1b.%20Data%20Collection%20using%20Web%20Scraping%20Method.ipynb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994C21-18DA-4E7C-A4C3-7022CF8C87DA}"/>
              </a:ext>
            </a:extLst>
          </p:cNvPr>
          <p:cNvSpPr/>
          <p:nvPr/>
        </p:nvSpPr>
        <p:spPr>
          <a:xfrm>
            <a:off x="6095999" y="1927123"/>
            <a:ext cx="4729317" cy="393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Requests.get</a:t>
            </a:r>
            <a:r>
              <a:rPr lang="en-CA" dirty="0"/>
              <a:t>() to get data from Wiki HTML page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A2DF09-C20F-4403-9C5B-E40890FB79F3}"/>
              </a:ext>
            </a:extLst>
          </p:cNvPr>
          <p:cNvSpPr/>
          <p:nvPr/>
        </p:nvSpPr>
        <p:spPr>
          <a:xfrm>
            <a:off x="6095999" y="2536723"/>
            <a:ext cx="5189612" cy="393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Create </a:t>
            </a:r>
            <a:r>
              <a:rPr lang="en-CA" dirty="0" err="1"/>
              <a:t>BeautifulSoup</a:t>
            </a:r>
            <a:r>
              <a:rPr lang="en-CA" dirty="0"/>
              <a:t> Object from HTML response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BAC767-13D0-400C-BACE-C9CE78C8E305}"/>
              </a:ext>
            </a:extLst>
          </p:cNvPr>
          <p:cNvSpPr/>
          <p:nvPr/>
        </p:nvSpPr>
        <p:spPr>
          <a:xfrm>
            <a:off x="6095999" y="3087329"/>
            <a:ext cx="6096001" cy="34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all column/variable names from the HTML table header</a:t>
            </a:r>
            <a:endParaRPr lang="en-C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83ABD8-D073-4404-B199-163DE2429D28}"/>
              </a:ext>
            </a:extLst>
          </p:cNvPr>
          <p:cNvSpPr/>
          <p:nvPr/>
        </p:nvSpPr>
        <p:spPr>
          <a:xfrm>
            <a:off x="6095999" y="3571516"/>
            <a:ext cx="4955459" cy="596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data frame by parsing the launch HTML tables</a:t>
            </a:r>
            <a:endParaRPr lang="en-CA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7842E48-113C-48B5-96B4-3DD49A4A74FF}"/>
              </a:ext>
            </a:extLst>
          </p:cNvPr>
          <p:cNvSpPr/>
          <p:nvPr/>
        </p:nvSpPr>
        <p:spPr>
          <a:xfrm>
            <a:off x="7639665" y="2320413"/>
            <a:ext cx="393290" cy="21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3A903A6-4F27-4EF3-BBF0-80B878FD3EA8}"/>
              </a:ext>
            </a:extLst>
          </p:cNvPr>
          <p:cNvSpPr/>
          <p:nvPr/>
        </p:nvSpPr>
        <p:spPr>
          <a:xfrm>
            <a:off x="7895303" y="2925098"/>
            <a:ext cx="393290" cy="21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A8E8C81-BD2A-4CB2-BC6E-F8BB8D5EC4EF}"/>
              </a:ext>
            </a:extLst>
          </p:cNvPr>
          <p:cNvSpPr/>
          <p:nvPr/>
        </p:nvSpPr>
        <p:spPr>
          <a:xfrm>
            <a:off x="8047703" y="3392103"/>
            <a:ext cx="393290" cy="21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3062</Words>
  <Application>Microsoft Office PowerPoint</Application>
  <PresentationFormat>Widescreen</PresentationFormat>
  <Paragraphs>354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Helvetica Neue</vt:lpstr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Haihan Wang</cp:lastModifiedBy>
  <cp:revision>257</cp:revision>
  <dcterms:created xsi:type="dcterms:W3CDTF">2021-04-29T18:58:34Z</dcterms:created>
  <dcterms:modified xsi:type="dcterms:W3CDTF">2022-03-05T00:11:05Z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